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9" r:id="rId31"/>
    <p:sldId id="287" r:id="rId32"/>
    <p:sldId id="288" r:id="rId33"/>
    <p:sldId id="291" r:id="rId34"/>
    <p:sldId id="292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F619-7914-9B47-A1BD-1BE2FC909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A889-17A4-2D44-8951-87B94C3C5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74788-AD03-0746-B6D7-02FE918F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A9C0D-33E4-9648-898D-4E2CA8A3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C5B4E-9BFC-B541-85D1-B43E4E1A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985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0A13-A1B4-8448-AE7D-C2BCEFD5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9C693-A8F3-7A40-B366-4E22304F8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0AB8-31D1-024A-B280-5A5B8A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CFE32-EB99-1448-B89B-E137CB8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786FF-6642-B340-857A-03D84061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7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4C95BA-D99E-F545-ACAA-54FE6559E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1C34E-1E9B-584B-8A9F-2188E315A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AFDB7-6691-494B-8CF7-66A65302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B67BA-915F-774D-9E5A-01D4A597F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8ED70-B5C9-BD4A-B696-3DEA7AB9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82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D3B3-AF40-B143-ACDC-EA2085EA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88EA-C7C0-4340-92BD-4E3B95D1C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CCD75-DEA4-8C47-A87C-6A746096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D0E6-93B6-A241-8FBD-541037F5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1446A-DAE3-8140-A454-E9515857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68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66A1-3FBB-864E-AA8F-80B0D5794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0A2F8-823D-F249-8C41-714248B6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A8A70-96DC-214E-BDE5-08957B844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5A71F-50FB-7540-882F-6E580944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265EB-5C59-BD41-A384-7BD5EC5E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882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F599A-9889-8E49-B442-E381C188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8B801-9E58-5C43-A673-55AAFD452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B3728-2AD4-9D4F-84B0-12EDB9602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91CED-8ECC-1444-AF3E-4930B256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EF8AE-5AE6-5748-B8C5-F85E0468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F3F13-F98E-ED44-B812-247391B9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95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C61C-76FF-6840-A531-158440A9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1C33-5C78-324C-8806-B79B2DCBB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B73CA-395D-5D41-871D-017A2F61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5CB7E-BFAF-304E-860F-B89E01EEE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BBBC7-D956-3C4D-811B-43DB1E2C1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B31FB-6AA2-5B47-9202-4FF2A91F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74F23-462C-8540-B2F4-06343B55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664D-AB4F-5140-B436-173BDF8C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3200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196B-39F8-2247-950D-0A7ACA0F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2F7AC-C19D-C040-9540-97B20E0E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60F5A-2947-6043-8EA7-7E1D8DA9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666D3-A0C8-8049-88FA-1E7485F0B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1CE9B-DDE5-3F46-951A-33285183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08339-372D-8A44-969E-728F682F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3EE4-C30C-E344-A080-1ECBA57A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29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0F3A-1881-9F49-80C9-A50C4EB1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59AA3-030B-7642-A956-BA9B23DC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056DC-7ABF-154D-86E4-9881A3217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B7632-7706-9B44-BD5B-02919111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DAA03-2D94-674D-BAE5-6E04E12E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10F99-A824-A046-8EBC-89D09FFB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0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D1F2-2523-3C4A-9F08-468AE56A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D5D6-C558-F24D-9D47-D4F7BA267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806A1-502C-D84F-96B8-A57544DE2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BC018-E5DC-2242-803B-020B46A9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B4BAF-3F24-3647-9A9E-49E5261C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08CDF-3130-2B4B-9237-A5B2C37A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793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D2107-38B2-A849-BCFE-460A73196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5DD17-52A5-7945-85F4-FD56A7FF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C7AB-40DE-4541-9264-1DA47ED9A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32FB1-5A1F-D34B-A3DB-2C96BF86D95A}" type="datetimeFigureOut">
              <a:rPr lang="en-AU" smtClean="0"/>
              <a:t>5/1/22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AF647-7786-C147-8AEC-89F705BF2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9923-2D20-A548-8442-66B798803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50C46-DD29-C14E-8D76-D6D10EB76C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31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91C1-2374-D943-BDF8-3BDD0848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621" y="2766219"/>
            <a:ext cx="1564758" cy="1325563"/>
          </a:xfrm>
        </p:spPr>
        <p:txBody>
          <a:bodyPr/>
          <a:lstStyle/>
          <a:p>
            <a:r>
              <a:rPr lang="en-AU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381144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F38E-8914-6246-9843-008408DC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91527"/>
            <a:ext cx="10515600" cy="1325563"/>
          </a:xfrm>
        </p:spPr>
        <p:txBody>
          <a:bodyPr/>
          <a:lstStyle/>
          <a:p>
            <a:r>
              <a:rPr lang="en-AU" dirty="0"/>
              <a:t>A modelling 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A9F51-6618-5844-BCF0-C58398DC66B3}"/>
              </a:ext>
            </a:extLst>
          </p:cNvPr>
          <p:cNvSpPr txBox="1"/>
          <p:nvPr/>
        </p:nvSpPr>
        <p:spPr>
          <a:xfrm>
            <a:off x="5343487" y="1134036"/>
            <a:ext cx="1505027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Do I want to…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CD41C-C4B6-1847-8FC2-D1A3639C2A67}"/>
              </a:ext>
            </a:extLst>
          </p:cNvPr>
          <p:cNvSpPr txBox="1"/>
          <p:nvPr/>
        </p:nvSpPr>
        <p:spPr>
          <a:xfrm>
            <a:off x="1514474" y="2030755"/>
            <a:ext cx="2814637" cy="92333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…understand or predict the consequences of nature working a particular way?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70E63-7213-FA4C-B6DB-2F2B6944933E}"/>
              </a:ext>
            </a:extLst>
          </p:cNvPr>
          <p:cNvSpPr txBox="1"/>
          <p:nvPr/>
        </p:nvSpPr>
        <p:spPr>
          <a:xfrm>
            <a:off x="1143293" y="3634383"/>
            <a:ext cx="355699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THEORETICAL MODELLING</a:t>
            </a:r>
          </a:p>
          <a:p>
            <a:pPr algn="ctr"/>
            <a:r>
              <a:rPr lang="en-AU" dirty="0"/>
              <a:t>(e.g., metacommunity model today)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D854B-269A-EA41-9106-FFB0543FE458}"/>
              </a:ext>
            </a:extLst>
          </p:cNvPr>
          <p:cNvSpPr txBox="1"/>
          <p:nvPr/>
        </p:nvSpPr>
        <p:spPr>
          <a:xfrm>
            <a:off x="2064250" y="4867566"/>
            <a:ext cx="1715085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Is my question…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7F5EE-E08D-774E-82D6-A655F0C772ED}"/>
              </a:ext>
            </a:extLst>
          </p:cNvPr>
          <p:cNvSpPr txBox="1"/>
          <p:nvPr/>
        </p:nvSpPr>
        <p:spPr>
          <a:xfrm>
            <a:off x="1186372" y="5979004"/>
            <a:ext cx="922112" cy="369332"/>
          </a:xfrm>
          <a:prstGeom prst="rect">
            <a:avLst/>
          </a:prstGeom>
          <a:noFill/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F3FA4-015D-ED46-9AF9-61F59482CE7F}"/>
              </a:ext>
            </a:extLst>
          </p:cNvPr>
          <p:cNvSpPr txBox="1"/>
          <p:nvPr/>
        </p:nvSpPr>
        <p:spPr>
          <a:xfrm>
            <a:off x="3743834" y="5979004"/>
            <a:ext cx="899605" cy="369332"/>
          </a:xfrm>
          <a:prstGeom prst="rect">
            <a:avLst/>
          </a:prstGeom>
          <a:noFill/>
          <a:ln w="158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Specific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7FF84-2341-824D-A79C-23F2CAD97624}"/>
              </a:ext>
            </a:extLst>
          </p:cNvPr>
          <p:cNvSpPr txBox="1"/>
          <p:nvPr/>
        </p:nvSpPr>
        <p:spPr>
          <a:xfrm>
            <a:off x="7789070" y="2169255"/>
            <a:ext cx="331470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…compare a model’s behaviour with patterns in empirical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25315-69A6-AB4B-9CB7-B5D64E1005E2}"/>
              </a:ext>
            </a:extLst>
          </p:cNvPr>
          <p:cNvSpPr txBox="1"/>
          <p:nvPr/>
        </p:nvSpPr>
        <p:spPr>
          <a:xfrm>
            <a:off x="7457991" y="3634383"/>
            <a:ext cx="3976858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STATISTICAL MODELLING</a:t>
            </a:r>
          </a:p>
          <a:p>
            <a:pPr algn="ctr"/>
            <a:r>
              <a:rPr lang="en-AU" dirty="0"/>
              <a:t>(most subsequent models in this course)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2692FA-EE4C-4A49-ABFF-F55E40C7230E}"/>
              </a:ext>
            </a:extLst>
          </p:cNvPr>
          <p:cNvSpPr txBox="1"/>
          <p:nvPr/>
        </p:nvSpPr>
        <p:spPr>
          <a:xfrm>
            <a:off x="8693907" y="4867566"/>
            <a:ext cx="1505027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Do I want to…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71C4AE-3C00-824B-A633-88F0F44A0F00}"/>
              </a:ext>
            </a:extLst>
          </p:cNvPr>
          <p:cNvSpPr txBox="1"/>
          <p:nvPr/>
        </p:nvSpPr>
        <p:spPr>
          <a:xfrm>
            <a:off x="7000212" y="5811929"/>
            <a:ext cx="2396938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…describe the patterns </a:t>
            </a:r>
          </a:p>
          <a:p>
            <a:pPr algn="ctr"/>
            <a:r>
              <a:rPr lang="en-AU" dirty="0"/>
              <a:t>in the data?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04C7F-C11D-F540-B6F6-3F9BD3ACE88A}"/>
              </a:ext>
            </a:extLst>
          </p:cNvPr>
          <p:cNvSpPr txBox="1"/>
          <p:nvPr/>
        </p:nvSpPr>
        <p:spPr>
          <a:xfrm>
            <a:off x="9715497" y="5811929"/>
            <a:ext cx="2134259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…evaluate a process-based model?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57D14D-1ABD-3D48-9F58-BA368AA0C9B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108484" y="6163670"/>
            <a:ext cx="163535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EA86-FBF2-5740-AF63-039AC41D6C14}"/>
              </a:ext>
            </a:extLst>
          </p:cNvPr>
          <p:cNvCxnSpPr>
            <a:cxnSpLocks/>
          </p:cNvCxnSpPr>
          <p:nvPr/>
        </p:nvCxnSpPr>
        <p:spPr>
          <a:xfrm flipH="1">
            <a:off x="1807641" y="5251186"/>
            <a:ext cx="1114152" cy="6551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7C56AD-E439-D04A-A5DF-E9C09FB2CBD7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921793" y="5236898"/>
            <a:ext cx="1114151" cy="6474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7C8FE5-BAB8-D14E-A46D-EC938855748D}"/>
              </a:ext>
            </a:extLst>
          </p:cNvPr>
          <p:cNvSpPr/>
          <p:nvPr/>
        </p:nvSpPr>
        <p:spPr>
          <a:xfrm>
            <a:off x="1143293" y="5993292"/>
            <a:ext cx="3556999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1D1FF1-7B33-644E-A90C-F0484564CA15}"/>
              </a:ext>
            </a:extLst>
          </p:cNvPr>
          <p:cNvCxnSpPr>
            <a:cxnSpLocks/>
          </p:cNvCxnSpPr>
          <p:nvPr/>
        </p:nvCxnSpPr>
        <p:spPr>
          <a:xfrm flipH="1">
            <a:off x="4429125" y="1577175"/>
            <a:ext cx="1143000" cy="453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713A0E-EB35-684A-AAEC-F612D0FD8C12}"/>
              </a:ext>
            </a:extLst>
          </p:cNvPr>
          <p:cNvCxnSpPr>
            <a:cxnSpLocks/>
          </p:cNvCxnSpPr>
          <p:nvPr/>
        </p:nvCxnSpPr>
        <p:spPr>
          <a:xfrm>
            <a:off x="6630590" y="1577175"/>
            <a:ext cx="1013223" cy="5802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1C92F5-5AFD-3B4C-B02D-47521A6E0147}"/>
              </a:ext>
            </a:extLst>
          </p:cNvPr>
          <p:cNvCxnSpPr>
            <a:cxnSpLocks/>
          </p:cNvCxnSpPr>
          <p:nvPr/>
        </p:nvCxnSpPr>
        <p:spPr>
          <a:xfrm flipH="1">
            <a:off x="8358188" y="5265474"/>
            <a:ext cx="1038962" cy="49220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74EAFC-9884-1C4B-98ED-D858AC4A7726}"/>
              </a:ext>
            </a:extLst>
          </p:cNvPr>
          <p:cNvCxnSpPr>
            <a:cxnSpLocks/>
          </p:cNvCxnSpPr>
          <p:nvPr/>
        </p:nvCxnSpPr>
        <p:spPr>
          <a:xfrm>
            <a:off x="9397150" y="5251186"/>
            <a:ext cx="1032725" cy="50649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5CCA170-8175-B243-95E3-F58C6B8CD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8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8429-B480-3449-9B29-E95BA6BF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kinds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B2C6-2427-C043-9017-63DFB78E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Process-based models </a:t>
            </a:r>
          </a:p>
          <a:p>
            <a:pPr marL="457200" lvl="1" indent="0">
              <a:buNone/>
            </a:pPr>
            <a:r>
              <a:rPr lang="en-AU" dirty="0"/>
              <a:t>- represents a set of ideas about how nature works</a:t>
            </a:r>
          </a:p>
          <a:p>
            <a:pPr marL="457200" lvl="1" indent="0">
              <a:buNone/>
            </a:pPr>
            <a:r>
              <a:rPr lang="en-AU" dirty="0"/>
              <a:t>- used in theoretical and statistical modelling</a:t>
            </a:r>
          </a:p>
          <a:p>
            <a:pPr lvl="1"/>
            <a:endParaRPr lang="en-AU" dirty="0"/>
          </a:p>
          <a:p>
            <a:r>
              <a:rPr lang="en-AU" dirty="0"/>
              <a:t>Descriptive model</a:t>
            </a:r>
          </a:p>
          <a:p>
            <a:pPr marL="457200" lvl="1" indent="0">
              <a:buNone/>
            </a:pPr>
            <a:r>
              <a:rPr lang="en-AU" dirty="0"/>
              <a:t>- a mathematical formula proposed to ‘fit’ an observed pattern in nature</a:t>
            </a:r>
          </a:p>
          <a:p>
            <a:pPr marL="457200" lvl="1" indent="0">
              <a:buNone/>
            </a:pPr>
            <a:r>
              <a:rPr lang="en-AU" dirty="0"/>
              <a:t>- only used in statistical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9E5CC-2728-3D46-B386-E2FC1A4F3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BF84-9D08-244B-B737-F25EF1961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0" y="-334973"/>
            <a:ext cx="10515600" cy="1325563"/>
          </a:xfrm>
        </p:spPr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B4A89-7B3F-9148-973F-FC73FB56E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0" y="868347"/>
            <a:ext cx="10515600" cy="4351338"/>
          </a:xfrm>
        </p:spPr>
        <p:txBody>
          <a:bodyPr/>
          <a:lstStyle/>
          <a:p>
            <a:r>
              <a:rPr lang="en-AU" dirty="0"/>
              <a:t>Theoretical modelling with a general model</a:t>
            </a:r>
          </a:p>
          <a:p>
            <a:pPr lvl="1">
              <a:buFontTx/>
              <a:buChar char="-"/>
            </a:pPr>
            <a:r>
              <a:rPr lang="en-AU" dirty="0"/>
              <a:t>What are the consequences of altered biological processes (e.g., reduced connectivity, changes to competition for resources</a:t>
            </a:r>
            <a:r>
              <a:rPr lang="en-AU"/>
              <a:t>) for biodiversity</a:t>
            </a:r>
            <a:r>
              <a:rPr lang="en-AU" dirty="0"/>
              <a:t>?</a:t>
            </a:r>
          </a:p>
          <a:p>
            <a:pPr lvl="1">
              <a:buFontTx/>
              <a:buChar char="-"/>
            </a:pPr>
            <a:endParaRPr lang="en-AU" dirty="0"/>
          </a:p>
          <a:p>
            <a:r>
              <a:rPr lang="en-AU" dirty="0"/>
              <a:t>Statistical modelling with a descriptive model</a:t>
            </a:r>
          </a:p>
          <a:p>
            <a:pPr marL="457200" lvl="1" indent="0">
              <a:buNone/>
            </a:pPr>
            <a:r>
              <a:rPr lang="en-AU" dirty="0"/>
              <a:t>- How does diversity change with habitat fragment size?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A1A5E-3B36-B049-A994-1BD5A13F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1" y="3414713"/>
            <a:ext cx="11009717" cy="3286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1815D-5D21-CC47-B380-CC2CE0E3B68E}"/>
              </a:ext>
            </a:extLst>
          </p:cNvPr>
          <p:cNvSpPr txBox="1"/>
          <p:nvPr/>
        </p:nvSpPr>
        <p:spPr>
          <a:xfrm>
            <a:off x="9166141" y="6496495"/>
            <a:ext cx="249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Nature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BAFD4-4C7F-1D44-8088-A7BF38063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306F-FB64-6B46-A696-F459D40B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perfect model (what we want)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3EEFA-DF99-9542-B25C-A90F49879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General</a:t>
            </a:r>
          </a:p>
          <a:p>
            <a:pPr lvl="1">
              <a:buFontTx/>
              <a:buChar char="-"/>
            </a:pPr>
            <a:r>
              <a:rPr lang="en-AU" dirty="0"/>
              <a:t>applies in a wide range of contexts</a:t>
            </a:r>
          </a:p>
          <a:p>
            <a:r>
              <a:rPr lang="en-AU" dirty="0"/>
              <a:t>Realistic</a:t>
            </a:r>
          </a:p>
          <a:p>
            <a:pPr lvl="1">
              <a:buFontTx/>
              <a:buChar char="-"/>
            </a:pPr>
            <a:r>
              <a:rPr lang="en-AU" dirty="0"/>
              <a:t>incorporates all the important processes</a:t>
            </a:r>
          </a:p>
          <a:p>
            <a:r>
              <a:rPr lang="en-AU" dirty="0"/>
              <a:t>Precise</a:t>
            </a:r>
          </a:p>
          <a:p>
            <a:pPr marL="457200" lvl="1" indent="0">
              <a:buNone/>
            </a:pPr>
            <a:r>
              <a:rPr lang="en-AU" dirty="0"/>
              <a:t>- predicts what happens in nature closely</a:t>
            </a:r>
          </a:p>
          <a:p>
            <a:r>
              <a:rPr lang="en-AU" dirty="0"/>
              <a:t>Simple</a:t>
            </a:r>
          </a:p>
          <a:p>
            <a:pPr marL="457200" lvl="1" indent="0">
              <a:buNone/>
            </a:pPr>
            <a:r>
              <a:rPr lang="en-AU" dirty="0"/>
              <a:t>- interactions can be comprehensively understood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5B7EB-AA69-694A-B7C8-E7B5D0C60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3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563-8F84-0E4C-B649-141FAA2C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Imperfect models (what we work with)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9620-65C3-5B44-954E-828E5D8A9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9138"/>
          </a:xfrm>
        </p:spPr>
        <p:txBody>
          <a:bodyPr/>
          <a:lstStyle/>
          <a:p>
            <a:r>
              <a:rPr lang="en-AU" dirty="0"/>
              <a:t>Generality, realism, precision and simplicity all involve trade-offs</a:t>
            </a:r>
          </a:p>
          <a:p>
            <a:pPr lvl="1">
              <a:buFontTx/>
              <a:buChar char="-"/>
            </a:pPr>
            <a:r>
              <a:rPr lang="en-AU" dirty="0"/>
              <a:t>because nature is complex and variable</a:t>
            </a:r>
          </a:p>
          <a:p>
            <a:r>
              <a:rPr lang="en-AU" dirty="0"/>
              <a:t>For important questions, use different models that make different trade-offs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569B89-2541-5D49-A24B-5488C7546A40}"/>
              </a:ext>
            </a:extLst>
          </p:cNvPr>
          <p:cNvSpPr txBox="1"/>
          <p:nvPr/>
        </p:nvSpPr>
        <p:spPr>
          <a:xfrm>
            <a:off x="5943600" y="5487478"/>
            <a:ext cx="4946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--Richard </a:t>
            </a:r>
            <a:r>
              <a:rPr lang="en-AU" sz="2400" dirty="0" err="1"/>
              <a:t>Levins</a:t>
            </a:r>
            <a:r>
              <a:rPr lang="en-AU" sz="2400" dirty="0"/>
              <a:t> (theoretical ecologist)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5C5CF-8B67-D841-AC26-A4040DA32EBC}"/>
              </a:ext>
            </a:extLst>
          </p:cNvPr>
          <p:cNvSpPr txBox="1"/>
          <p:nvPr/>
        </p:nvSpPr>
        <p:spPr>
          <a:xfrm>
            <a:off x="1385888" y="4721231"/>
            <a:ext cx="62865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dirty="0"/>
              <a:t>“Our truth…is the intersection of independent lies.”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98BDF-EB75-4C41-B595-73BB3398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D9E5-F75F-D145-BE5F-8B0B928C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519" y="2899181"/>
            <a:ext cx="1500963" cy="1059638"/>
          </a:xfrm>
        </p:spPr>
        <p:txBody>
          <a:bodyPr/>
          <a:lstStyle/>
          <a:p>
            <a:r>
              <a:rPr lang="en-AU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85478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F708DF-A70E-7543-BA4A-0B5F57BD427F}"/>
              </a:ext>
            </a:extLst>
          </p:cNvPr>
          <p:cNvSpPr txBox="1">
            <a:spLocks/>
          </p:cNvSpPr>
          <p:nvPr/>
        </p:nvSpPr>
        <p:spPr>
          <a:xfrm>
            <a:off x="5058440" y="490851"/>
            <a:ext cx="19590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A2FF6-D9B1-9844-A01C-E26ED71F0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i="1" dirty="0"/>
              <a:t>N</a:t>
            </a:r>
            <a:r>
              <a:rPr lang="en-AU" baseline="-25000" dirty="0"/>
              <a:t>t+1</a:t>
            </a:r>
            <a:r>
              <a:rPr lang="en-AU" dirty="0"/>
              <a:t> = 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+ births + immigrants – deaths – emigrants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 = N</a:t>
            </a:r>
            <a:r>
              <a:rPr lang="en-AU" baseline="-25000" dirty="0"/>
              <a:t>t+1</a:t>
            </a:r>
            <a:r>
              <a:rPr lang="en-AU" dirty="0"/>
              <a:t> - 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= births + immigrants – deaths – emigrants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To start, we’ll assume immigration and emigration are negligible,</a:t>
            </a:r>
          </a:p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82ED-7BC3-0445-800B-AE6A0B3B3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2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Divide each component of population growth into two parts: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</a:t>
            </a:r>
            <a:r>
              <a:rPr lang="en-AU" u="sng" dirty="0"/>
              <a:t>Per-capita contribution</a:t>
            </a:r>
            <a:r>
              <a:rPr lang="en-AU" dirty="0"/>
              <a:t>: each individual’s contribution to population growth</a:t>
            </a:r>
          </a:p>
          <a:p>
            <a:pPr marL="0" indent="0">
              <a:buNone/>
            </a:pPr>
            <a:r>
              <a:rPr lang="en-AU" dirty="0"/>
              <a:t>	(ii) </a:t>
            </a:r>
            <a:r>
              <a:rPr lang="en-AU" u="sng" dirty="0"/>
              <a:t>Population size</a:t>
            </a:r>
            <a:r>
              <a:rPr lang="en-AU" dirty="0"/>
              <a:t>: the total number of individuals contributing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8145-954A-9C4F-B850-CDE461384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2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Two-parts to modelling number of new recruits: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Per-capita recruitment (</a:t>
            </a:r>
            <a:r>
              <a:rPr lang="en-AU" i="1" dirty="0"/>
              <a:t>b</a:t>
            </a:r>
            <a:r>
              <a:rPr lang="en-AU" dirty="0"/>
              <a:t>)</a:t>
            </a:r>
          </a:p>
          <a:p>
            <a:pPr lvl="3"/>
            <a:r>
              <a:rPr lang="en-AU" sz="2200" dirty="0"/>
              <a:t>average number of new individuals next year for each individual in the population this year</a:t>
            </a:r>
          </a:p>
          <a:p>
            <a:pPr lvl="3"/>
            <a:r>
              <a:rPr lang="en-AU" sz="2200" dirty="0"/>
              <a:t>includes fecundity and survival to age 1</a:t>
            </a:r>
          </a:p>
          <a:p>
            <a:pPr marL="0" indent="0">
              <a:buNone/>
            </a:pPr>
            <a:r>
              <a:rPr lang="en-AU" dirty="0"/>
              <a:t>	(ii) Population size this year (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)</a:t>
            </a:r>
            <a:endParaRPr lang="en-AU" sz="2400" dirty="0"/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Example: </a:t>
            </a:r>
            <a:r>
              <a:rPr lang="en-AU" sz="2400" i="1" dirty="0"/>
              <a:t>b</a:t>
            </a:r>
            <a:r>
              <a:rPr lang="en-AU" sz="2400" dirty="0"/>
              <a:t> = 3, </a:t>
            </a:r>
            <a:r>
              <a:rPr lang="en-AU" sz="2400" i="1" dirty="0" err="1"/>
              <a:t>N</a:t>
            </a:r>
            <a:r>
              <a:rPr lang="en-AU" sz="2400" baseline="-25000" dirty="0" err="1"/>
              <a:t>t</a:t>
            </a:r>
            <a:r>
              <a:rPr lang="en-AU" sz="2400" dirty="0"/>
              <a:t> = 100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E01D58-5FE8-EF4A-8E07-444A50AE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population growth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428F3-2551-E749-AAF1-08D7B7F74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3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585-D468-B14C-9CFE-23F1477A1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3717"/>
            <a:ext cx="9144000" cy="2387600"/>
          </a:xfrm>
        </p:spPr>
        <p:txBody>
          <a:bodyPr/>
          <a:lstStyle/>
          <a:p>
            <a:r>
              <a:rPr lang="en-AU" dirty="0"/>
              <a:t>An introduction to modelling natural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83C0E-50A3-F64D-B131-AD8B3D988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005" y="3602038"/>
            <a:ext cx="10273990" cy="3166752"/>
          </a:xfrm>
        </p:spPr>
        <p:txBody>
          <a:bodyPr>
            <a:normAutofit/>
          </a:bodyPr>
          <a:lstStyle/>
          <a:p>
            <a:r>
              <a:rPr lang="en-AU" sz="4200" dirty="0"/>
              <a:t>Shane Blowes</a:t>
            </a:r>
          </a:p>
          <a:p>
            <a:endParaRPr lang="en-AU" dirty="0"/>
          </a:p>
          <a:p>
            <a:r>
              <a:rPr lang="en-AU" dirty="0"/>
              <a:t>German Centre for Integrative Biodiversity Research,</a:t>
            </a:r>
          </a:p>
          <a:p>
            <a:r>
              <a:rPr lang="en-AU" dirty="0"/>
              <a:t> Martin Luther University</a:t>
            </a:r>
          </a:p>
          <a:p>
            <a:r>
              <a:rPr lang="en-AU" dirty="0" err="1"/>
              <a:t>shane.blowes@idiv.de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4A796-B607-084A-832A-B38D7D02D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9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EEC0-600C-BA4B-9F22-5327A14EE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AU" dirty="0"/>
                  <a:t>∆</a:t>
                </a:r>
                <a:r>
                  <a:rPr lang="en-AU" i="1" dirty="0"/>
                  <a:t>N</a:t>
                </a:r>
                <a:r>
                  <a:rPr lang="en-AU" dirty="0"/>
                  <a:t> = births – deaths</a:t>
                </a:r>
              </a:p>
              <a:p>
                <a:pPr marL="0" indent="0" algn="ctr">
                  <a:buNone/>
                </a:pPr>
                <a:endParaRPr lang="en-AU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dirty="0" smtClean="0"/>
                        <m:t>births</m:t>
                      </m:r>
                      <m:r>
                        <m:rPr>
                          <m:nor/>
                        </m:rPr>
                        <a:rPr lang="en-AU" dirty="0" smtClean="0"/>
                        <m:t> = (</m:t>
                      </m:r>
                      <m:r>
                        <m:rPr>
                          <m:nor/>
                        </m:rPr>
                        <a:rPr lang="en-AU" dirty="0" smtClean="0"/>
                        <m:t>per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capita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births</m:t>
                      </m:r>
                      <m:r>
                        <m:rPr>
                          <m:nor/>
                        </m:rPr>
                        <a:rPr lang="en-AU" dirty="0" smtClean="0"/>
                        <m:t>) </m:t>
                      </m:r>
                      <m:r>
                        <m:rPr>
                          <m:nor/>
                        </m:rPr>
                        <a:rPr lang="en-AU" dirty="0" smtClean="0"/>
                        <m:t>x</m:t>
                      </m:r>
                      <m:r>
                        <m:rPr>
                          <m:nor/>
                        </m:rPr>
                        <a:rPr lang="en-AU" dirty="0" smtClean="0"/>
                        <m:t> (</m:t>
                      </m:r>
                      <m:r>
                        <m:rPr>
                          <m:nor/>
                        </m:rPr>
                        <a:rPr lang="en-AU" dirty="0" smtClean="0"/>
                        <m:t>population</m:t>
                      </m:r>
                      <m:r>
                        <m:rPr>
                          <m:nor/>
                        </m:rPr>
                        <a:rPr lang="en-AU" dirty="0" smtClean="0"/>
                        <m:t> </m:t>
                      </m:r>
                      <m:r>
                        <m:rPr>
                          <m:nor/>
                        </m:rPr>
                        <a:rPr lang="en-AU" dirty="0" smtClean="0"/>
                        <m:t>size</m:t>
                      </m:r>
                      <m:r>
                        <m:rPr>
                          <m:nor/>
                        </m:rPr>
                        <a:rPr lang="en-AU" dirty="0" smtClean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AU" dirty="0"/>
                  <a:t>= </a:t>
                </a:r>
                <a:r>
                  <a:rPr lang="en-AU" i="1" dirty="0"/>
                  <a:t>b</a:t>
                </a:r>
                <a:r>
                  <a:rPr lang="en-AU" dirty="0"/>
                  <a:t> x </a:t>
                </a:r>
                <a:r>
                  <a:rPr lang="en-AU" i="1" dirty="0" err="1"/>
                  <a:t>N</a:t>
                </a:r>
                <a:r>
                  <a:rPr lang="en-AU" baseline="-25000" dirty="0" err="1"/>
                  <a:t>t</a:t>
                </a:r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DEEC0-600C-BA4B-9F22-5327A14EE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68A0AC37-453D-9F4A-9126-3A2059C1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population growth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FF0FB-A3F2-CE44-B66C-6D636908A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Two-parts to modelling natural mortality:</a:t>
            </a:r>
          </a:p>
          <a:p>
            <a:pPr marL="0" indent="0">
              <a:buNone/>
            </a:pPr>
            <a:r>
              <a:rPr lang="en-AU" dirty="0"/>
              <a:t>	(</a:t>
            </a:r>
            <a:r>
              <a:rPr lang="en-AU" dirty="0" err="1"/>
              <a:t>i</a:t>
            </a:r>
            <a:r>
              <a:rPr lang="en-AU" dirty="0"/>
              <a:t>) Per-capita mortality (</a:t>
            </a:r>
            <a:r>
              <a:rPr lang="en-AU" i="1" dirty="0"/>
              <a:t>d</a:t>
            </a:r>
            <a:r>
              <a:rPr lang="en-AU" dirty="0"/>
              <a:t>)</a:t>
            </a:r>
          </a:p>
          <a:p>
            <a:pPr lvl="3"/>
            <a:r>
              <a:rPr lang="en-AU" sz="2200" dirty="0"/>
              <a:t>Fraction of population alive this year that dies before next year</a:t>
            </a:r>
          </a:p>
          <a:p>
            <a:pPr lvl="3"/>
            <a:r>
              <a:rPr lang="en-AU" sz="2200" dirty="0"/>
              <a:t>Or, probability that individual alive this year dies before next year</a:t>
            </a:r>
          </a:p>
          <a:p>
            <a:pPr marL="0" indent="0">
              <a:buNone/>
            </a:pPr>
            <a:r>
              <a:rPr lang="en-AU" dirty="0"/>
              <a:t>	(ii) Population size this year (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)</a:t>
            </a:r>
            <a:endParaRPr lang="en-AU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02FC42-4E58-A146-B5B9-2D94BC6C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Modelling mortality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7379E-B2DB-FA4F-AE52-98F27ADA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6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46DA-F2FE-C140-8109-6AA2DEF7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population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EC0-600C-BA4B-9F22-5327A14E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/>
              <a:t>∆</a:t>
            </a:r>
            <a:r>
              <a:rPr lang="en-AU" i="1" dirty="0"/>
              <a:t>N</a:t>
            </a:r>
            <a:r>
              <a:rPr lang="en-AU" dirty="0"/>
              <a:t> = births – deaths</a:t>
            </a:r>
          </a:p>
          <a:p>
            <a:pPr marL="0" indent="0" algn="ctr">
              <a:buNone/>
            </a:pPr>
            <a:r>
              <a:rPr lang="en-AU" dirty="0"/>
              <a:t>= </a:t>
            </a:r>
            <a:r>
              <a:rPr lang="en-AU" i="1" dirty="0" err="1"/>
              <a:t>bN</a:t>
            </a:r>
            <a:r>
              <a:rPr lang="en-AU" baseline="-25000" dirty="0" err="1"/>
              <a:t>t</a:t>
            </a:r>
            <a:r>
              <a:rPr lang="en-AU" dirty="0"/>
              <a:t> – </a:t>
            </a:r>
            <a:r>
              <a:rPr lang="en-AU" i="1" dirty="0" err="1"/>
              <a:t>dN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 algn="ctr">
              <a:buNone/>
            </a:pPr>
            <a:r>
              <a:rPr lang="en-AU" dirty="0"/>
              <a:t>= (</a:t>
            </a:r>
            <a:r>
              <a:rPr lang="en-AU" i="1" dirty="0"/>
              <a:t>b</a:t>
            </a:r>
            <a:r>
              <a:rPr lang="en-AU" dirty="0"/>
              <a:t> – </a:t>
            </a:r>
            <a:r>
              <a:rPr lang="en-AU" i="1" dirty="0"/>
              <a:t>d</a:t>
            </a:r>
            <a:r>
              <a:rPr lang="en-AU" dirty="0"/>
              <a:t>)</a:t>
            </a:r>
            <a:r>
              <a:rPr lang="en-AU" i="1" dirty="0" err="1"/>
              <a:t>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 algn="ctr">
              <a:buNone/>
            </a:pPr>
            <a:r>
              <a:rPr lang="en-AU" dirty="0"/>
              <a:t>= </a:t>
            </a:r>
            <a:r>
              <a:rPr lang="en-AU" i="1" dirty="0" err="1"/>
              <a:t>RN</a:t>
            </a:r>
            <a:r>
              <a:rPr lang="en-AU" baseline="-25000" dirty="0" err="1"/>
              <a:t>t</a:t>
            </a: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Two kinds of variables in dynamic models:</a:t>
            </a:r>
          </a:p>
          <a:p>
            <a:pPr marL="0" indent="0">
              <a:buNone/>
            </a:pPr>
            <a:r>
              <a:rPr lang="en-AU" dirty="0"/>
              <a:t>	- </a:t>
            </a:r>
            <a:r>
              <a:rPr lang="en-AU" u="sng" dirty="0"/>
              <a:t>state variables</a:t>
            </a:r>
            <a:r>
              <a:rPr lang="en-AU" dirty="0"/>
              <a:t> record the state of the system,</a:t>
            </a:r>
          </a:p>
          <a:p>
            <a:pPr marL="0" indent="0">
              <a:buNone/>
            </a:pPr>
            <a:r>
              <a:rPr lang="en-AU" dirty="0"/>
              <a:t>	- </a:t>
            </a:r>
            <a:r>
              <a:rPr lang="en-AU" u="sng" dirty="0"/>
              <a:t>parameters</a:t>
            </a:r>
            <a:r>
              <a:rPr lang="en-AU" dirty="0"/>
              <a:t> drive changes in the state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CA19A-C8E4-A94A-894F-F8FDA46E6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9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F81-E7DA-C641-B2E0-8FD954CF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Geometric population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B4641-1153-2A41-B52A-2B177E49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69" y="1305910"/>
            <a:ext cx="52578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28878-0330-DB43-A387-76EFC0D9AC48}"/>
              </a:ext>
            </a:extLst>
          </p:cNvPr>
          <p:cNvSpPr txBox="1"/>
          <p:nvPr/>
        </p:nvSpPr>
        <p:spPr>
          <a:xfrm>
            <a:off x="7430814" y="44774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= </a:t>
            </a:r>
            <a:r>
              <a:rPr lang="en-AU" i="1" dirty="0"/>
              <a:t>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4623A-AAA3-9C43-BF0B-6038114B7030}"/>
              </a:ext>
            </a:extLst>
          </p:cNvPr>
          <p:cNvSpPr txBox="1"/>
          <p:nvPr/>
        </p:nvSpPr>
        <p:spPr>
          <a:xfrm>
            <a:off x="6179532" y="51035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&lt; </a:t>
            </a:r>
            <a:r>
              <a:rPr lang="en-AU" i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0CD77-B041-5B47-80BC-1FC9865130D8}"/>
              </a:ext>
            </a:extLst>
          </p:cNvPr>
          <p:cNvSpPr txBox="1"/>
          <p:nvPr/>
        </p:nvSpPr>
        <p:spPr>
          <a:xfrm>
            <a:off x="6505904" y="2631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i="1" dirty="0"/>
              <a:t>b</a:t>
            </a:r>
            <a:r>
              <a:rPr lang="en-AU" dirty="0"/>
              <a:t> &gt; </a:t>
            </a:r>
            <a:r>
              <a:rPr lang="en-AU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63B21B-C0F4-454A-8517-DA8337CE4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3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Geometric population growth</a:t>
            </a:r>
          </a:p>
          <a:p>
            <a:r>
              <a:rPr lang="en-AU" dirty="0"/>
              <a:t>Stochasticity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EF573-6AAE-6443-BFC6-14ADAD31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2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D9E5-F75F-D145-BE5F-8B0B928C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519" y="2899181"/>
            <a:ext cx="1500963" cy="1059638"/>
          </a:xfrm>
        </p:spPr>
        <p:txBody>
          <a:bodyPr/>
          <a:lstStyle/>
          <a:p>
            <a:r>
              <a:rPr lang="en-AU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06676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E4AC3-7D00-EC49-9650-D2931A2B5676}"/>
              </a:ext>
            </a:extLst>
          </p:cNvPr>
          <p:cNvSpPr txBox="1">
            <a:spLocks/>
          </p:cNvSpPr>
          <p:nvPr/>
        </p:nvSpPr>
        <p:spPr>
          <a:xfrm>
            <a:off x="5058439" y="490851"/>
            <a:ext cx="2246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DD4E-1C1C-9344-8056-D73C41CB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38398-287D-9646-8B96-72FD5D803F6E}"/>
              </a:ext>
            </a:extLst>
          </p:cNvPr>
          <p:cNvGrpSpPr/>
          <p:nvPr/>
        </p:nvGrpSpPr>
        <p:grpSpPr>
          <a:xfrm>
            <a:off x="435936" y="1721920"/>
            <a:ext cx="8673850" cy="1200330"/>
            <a:chOff x="829340" y="2529995"/>
            <a:chExt cx="8673850" cy="1200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F57EB0-F2E4-3046-B44E-C4A585F56328}"/>
                </a:ext>
              </a:extLst>
            </p:cNvPr>
            <p:cNvSpPr txBox="1"/>
            <p:nvPr/>
          </p:nvSpPr>
          <p:spPr>
            <a:xfrm>
              <a:off x="829340" y="2529996"/>
              <a:ext cx="22101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/>
                <a:t>Population</a:t>
              </a:r>
            </a:p>
            <a:p>
              <a:pPr algn="ctr"/>
              <a:r>
                <a:rPr lang="en-AU" sz="3600" dirty="0"/>
                <a:t>dynamics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A9E4-6B8D-7F4E-8ED6-9604159C7767}"/>
                </a:ext>
              </a:extLst>
            </p:cNvPr>
            <p:cNvSpPr txBox="1"/>
            <p:nvPr/>
          </p:nvSpPr>
          <p:spPr>
            <a:xfrm>
              <a:off x="3358228" y="2529996"/>
              <a:ext cx="2574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Space (&amp; dispersal)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52DF3-161C-9549-80B3-C0299250053A}"/>
                </a:ext>
              </a:extLst>
            </p:cNvPr>
            <p:cNvSpPr txBox="1"/>
            <p:nvPr/>
          </p:nvSpPr>
          <p:spPr>
            <a:xfrm>
              <a:off x="6251698" y="2529995"/>
              <a:ext cx="2401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Biotic interactions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FC45F-DE35-6545-B90D-AAA9DE854083}"/>
                </a:ext>
              </a:extLst>
            </p:cNvPr>
            <p:cNvSpPr txBox="1"/>
            <p:nvPr/>
          </p:nvSpPr>
          <p:spPr>
            <a:xfrm>
              <a:off x="8973878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31DEC-5E41-3E48-B16F-90F177504507}"/>
                </a:ext>
              </a:extLst>
            </p:cNvPr>
            <p:cNvSpPr txBox="1"/>
            <p:nvPr/>
          </p:nvSpPr>
          <p:spPr>
            <a:xfrm>
              <a:off x="5827677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963F2-26CE-B04D-AD3D-07DB9CDDD704}"/>
                </a:ext>
              </a:extLst>
            </p:cNvPr>
            <p:cNvSpPr txBox="1"/>
            <p:nvPr/>
          </p:nvSpPr>
          <p:spPr>
            <a:xfrm>
              <a:off x="3000863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CEF583-CEA8-0C4A-82D9-724CC8F05BA4}"/>
              </a:ext>
            </a:extLst>
          </p:cNvPr>
          <p:cNvSpPr txBox="1"/>
          <p:nvPr/>
        </p:nvSpPr>
        <p:spPr>
          <a:xfrm>
            <a:off x="3201799" y="3150503"/>
            <a:ext cx="7671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/>
              <a:t>Metacommunity dynamics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2C2C6-A83C-754F-B99E-039236CA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5958F-3EA8-6046-AF0F-EFB2DF2C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79399"/>
            <a:ext cx="8836541" cy="5769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866E-1888-E446-9FB4-466D1DE30AAB}"/>
              </a:ext>
            </a:extLst>
          </p:cNvPr>
          <p:cNvSpPr txBox="1"/>
          <p:nvPr/>
        </p:nvSpPr>
        <p:spPr>
          <a:xfrm>
            <a:off x="8836530" y="6411432"/>
            <a:ext cx="335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Ann NY </a:t>
            </a:r>
            <a:r>
              <a:rPr lang="en-AU" i="1" dirty="0" err="1"/>
              <a:t>Acad</a:t>
            </a:r>
            <a:r>
              <a:rPr lang="en-AU" i="1" dirty="0"/>
              <a:t> Sci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43E87-16D9-E44C-B9D3-4CF3516E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9EA85-5379-0941-8EE0-B372478B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0" y="589216"/>
            <a:ext cx="10487480" cy="931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5BC90-2A35-5A43-A572-7F1093567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CB17-207C-CA45-9756-F3969411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6DAC-D9DF-4F49-8669-31C5D30D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Introduction: examples</a:t>
            </a:r>
          </a:p>
          <a:p>
            <a:r>
              <a:rPr lang="en-AU" dirty="0"/>
              <a:t>Models and the Scientific Method</a:t>
            </a:r>
          </a:p>
          <a:p>
            <a:r>
              <a:rPr lang="en-AU" dirty="0"/>
              <a:t>What are models?</a:t>
            </a:r>
          </a:p>
          <a:p>
            <a:r>
              <a:rPr lang="en-AU" dirty="0"/>
              <a:t>Types and uses of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6947B-C7BA-744A-A7FE-84180159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D00EA-D6ED-7842-9100-B7468F1A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9" y="202013"/>
            <a:ext cx="11085509" cy="1755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A7EF6-E28B-6149-8549-86D567EF9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7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582A4-8F42-4C4F-9192-6892B6895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45" y="701746"/>
            <a:ext cx="8609183" cy="109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57B21-75FB-714E-9AF4-22AA2B2CE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FFAFD-C67D-6941-B4C5-D33C967D0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8" y="148850"/>
            <a:ext cx="11487865" cy="1500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3174A-42D8-4641-BC46-181DAA26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F9B8-9B87-E943-B1CB-C34DBB7B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112776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103DA-6F58-BC4F-8123-9E1FEBA31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AAD2-8AC6-FE42-AA8D-D1D31C75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450850"/>
            <a:ext cx="11417300" cy="595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5CE79-B14D-A149-9E19-A9F3A284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1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Metacommunity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5AB1-3D86-EF47-A780-98BD5A6A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695A3-4AAF-E04B-AFEF-788E28A0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4" y="1825625"/>
            <a:ext cx="6508404" cy="45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5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CC4E-B0AE-5245-A01F-09DDFEB37BD4}"/>
              </a:ext>
            </a:extLst>
          </p:cNvPr>
          <p:cNvSpPr txBox="1"/>
          <p:nvPr/>
        </p:nvSpPr>
        <p:spPr>
          <a:xfrm>
            <a:off x="6472048" y="625281"/>
            <a:ext cx="2909670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Observation of a pattern (description)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E878-0A4A-0543-9C4E-2A66808A0DDB}"/>
              </a:ext>
            </a:extLst>
          </p:cNvPr>
          <p:cNvSpPr txBox="1"/>
          <p:nvPr/>
        </p:nvSpPr>
        <p:spPr>
          <a:xfrm>
            <a:off x="6851081" y="1917943"/>
            <a:ext cx="2166721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 explanation (how or why)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21C1-4AAC-DD46-B007-49E2A0A3E903}"/>
              </a:ext>
            </a:extLst>
          </p:cNvPr>
          <p:cNvSpPr txBox="1"/>
          <p:nvPr/>
        </p:nvSpPr>
        <p:spPr>
          <a:xfrm>
            <a:off x="7075489" y="3254257"/>
            <a:ext cx="1717906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Make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3D6B9-6626-6041-9A71-80DBCE999CFE}"/>
              </a:ext>
            </a:extLst>
          </p:cNvPr>
          <p:cNvSpPr txBox="1"/>
          <p:nvPr/>
        </p:nvSpPr>
        <p:spPr>
          <a:xfrm>
            <a:off x="6883898" y="4590570"/>
            <a:ext cx="21010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Conduct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9E54-FB03-034B-AC8F-6D00DFEFFA64}"/>
              </a:ext>
            </a:extLst>
          </p:cNvPr>
          <p:cNvSpPr txBox="1"/>
          <p:nvPr/>
        </p:nvSpPr>
        <p:spPr>
          <a:xfrm>
            <a:off x="7183756" y="5927231"/>
            <a:ext cx="1501373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Interpretation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60300-6865-E843-B36C-313FA8104303}"/>
              </a:ext>
            </a:extLst>
          </p:cNvPr>
          <p:cNvSpPr txBox="1"/>
          <p:nvPr/>
        </p:nvSpPr>
        <p:spPr>
          <a:xfrm>
            <a:off x="4045105" y="3623589"/>
            <a:ext cx="210724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Prediction ‘</a:t>
            </a:r>
            <a:r>
              <a:rPr lang="en-AU" i="1" dirty="0"/>
              <a:t>falsified’</a:t>
            </a:r>
            <a:r>
              <a:rPr lang="en-AU" dirty="0"/>
              <a:t>:</a:t>
            </a:r>
          </a:p>
          <a:p>
            <a:r>
              <a:rPr lang="en-AU" b="1" i="1" dirty="0"/>
              <a:t>reject </a:t>
            </a:r>
            <a:r>
              <a:rPr lang="en-AU" dirty="0"/>
              <a:t>explanation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A562A-9632-0E44-8C39-CC036610C17A}"/>
              </a:ext>
            </a:extLst>
          </p:cNvPr>
          <p:cNvSpPr txBox="1"/>
          <p:nvPr/>
        </p:nvSpPr>
        <p:spPr>
          <a:xfrm>
            <a:off x="9634555" y="5110809"/>
            <a:ext cx="206999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Prediction ‘</a:t>
            </a:r>
            <a:r>
              <a:rPr lang="en-AU" i="1" dirty="0"/>
              <a:t>verified</a:t>
            </a:r>
            <a:r>
              <a:rPr lang="en-AU" dirty="0"/>
              <a:t>’:</a:t>
            </a:r>
          </a:p>
          <a:p>
            <a:r>
              <a:rPr lang="en-AU" b="1" i="1" dirty="0"/>
              <a:t>retain</a:t>
            </a:r>
            <a:r>
              <a:rPr lang="en-AU" dirty="0"/>
              <a:t> explanation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32187C-5727-A54F-BC55-C6BCD96F030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26883" y="1271612"/>
            <a:ext cx="7559" cy="64633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096FE-757B-E94B-9AE9-F04B4F7A01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934442" y="2564274"/>
            <a:ext cx="0" cy="689983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9A801-8794-0F47-A12E-6DF578ADFBD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26883" y="3623589"/>
            <a:ext cx="7559" cy="966981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BD5F7-097B-9444-ADA9-5D1FC03E63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934442" y="4959902"/>
            <a:ext cx="1" cy="967329"/>
          </a:xfrm>
          <a:prstGeom prst="straightConnector1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3C69C438-4C8A-7143-AD2A-EF9D62502486}"/>
              </a:ext>
            </a:extLst>
          </p:cNvPr>
          <p:cNvSpPr/>
          <p:nvPr/>
        </p:nvSpPr>
        <p:spPr>
          <a:xfrm>
            <a:off x="6194632" y="2200275"/>
            <a:ext cx="1006268" cy="3914775"/>
          </a:xfrm>
          <a:custGeom>
            <a:avLst/>
            <a:gdLst>
              <a:gd name="connsiteX0" fmla="*/ 1006268 w 1006268"/>
              <a:gd name="connsiteY0" fmla="*/ 3914775 h 3914775"/>
              <a:gd name="connsiteX1" fmla="*/ 434768 w 1006268"/>
              <a:gd name="connsiteY1" fmla="*/ 3357563 h 3914775"/>
              <a:gd name="connsiteX2" fmla="*/ 163306 w 1006268"/>
              <a:gd name="connsiteY2" fmla="*/ 2314575 h 3914775"/>
              <a:gd name="connsiteX3" fmla="*/ 6143 w 1006268"/>
              <a:gd name="connsiteY3" fmla="*/ 1214438 h 3914775"/>
              <a:gd name="connsiteX4" fmla="*/ 63293 w 1006268"/>
              <a:gd name="connsiteY4" fmla="*/ 542925 h 3914775"/>
              <a:gd name="connsiteX5" fmla="*/ 349043 w 1006268"/>
              <a:gd name="connsiteY5" fmla="*/ 114300 h 3914775"/>
              <a:gd name="connsiteX6" fmla="*/ 663368 w 1006268"/>
              <a:gd name="connsiteY6" fmla="*/ 0 h 3914775"/>
              <a:gd name="connsiteX7" fmla="*/ 663368 w 1006268"/>
              <a:gd name="connsiteY7" fmla="*/ 0 h 391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6268" h="3914775">
                <a:moveTo>
                  <a:pt x="1006268" y="3914775"/>
                </a:moveTo>
                <a:cubicBezTo>
                  <a:pt x="790765" y="3769519"/>
                  <a:pt x="575262" y="3624263"/>
                  <a:pt x="434768" y="3357563"/>
                </a:cubicBezTo>
                <a:cubicBezTo>
                  <a:pt x="294274" y="3090863"/>
                  <a:pt x="234743" y="2671762"/>
                  <a:pt x="163306" y="2314575"/>
                </a:cubicBezTo>
                <a:cubicBezTo>
                  <a:pt x="91868" y="1957387"/>
                  <a:pt x="22812" y="1509713"/>
                  <a:pt x="6143" y="1214438"/>
                </a:cubicBezTo>
                <a:cubicBezTo>
                  <a:pt x="-10526" y="919163"/>
                  <a:pt x="6143" y="726281"/>
                  <a:pt x="63293" y="542925"/>
                </a:cubicBezTo>
                <a:cubicBezTo>
                  <a:pt x="120443" y="359569"/>
                  <a:pt x="249030" y="204787"/>
                  <a:pt x="349043" y="114300"/>
                </a:cubicBezTo>
                <a:cubicBezTo>
                  <a:pt x="449055" y="23812"/>
                  <a:pt x="663368" y="0"/>
                  <a:pt x="663368" y="0"/>
                </a:cubicBezTo>
                <a:lnTo>
                  <a:pt x="663368" y="0"/>
                </a:lnTo>
              </a:path>
            </a:pathLst>
          </a:custGeom>
          <a:noFill/>
          <a:ln w="2222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0EB3F90-4D0D-4C47-8116-346896534CBC}"/>
              </a:ext>
            </a:extLst>
          </p:cNvPr>
          <p:cNvSpPr/>
          <p:nvPr/>
        </p:nvSpPr>
        <p:spPr>
          <a:xfrm>
            <a:off x="8715375" y="3356739"/>
            <a:ext cx="1053854" cy="2758311"/>
          </a:xfrm>
          <a:custGeom>
            <a:avLst/>
            <a:gdLst>
              <a:gd name="connsiteX0" fmla="*/ 0 w 1053854"/>
              <a:gd name="connsiteY0" fmla="*/ 2758311 h 2758311"/>
              <a:gd name="connsiteX1" fmla="*/ 700088 w 1053854"/>
              <a:gd name="connsiteY1" fmla="*/ 2358261 h 2758311"/>
              <a:gd name="connsiteX2" fmla="*/ 1042988 w 1053854"/>
              <a:gd name="connsiteY2" fmla="*/ 1272411 h 2758311"/>
              <a:gd name="connsiteX3" fmla="*/ 914400 w 1053854"/>
              <a:gd name="connsiteY3" fmla="*/ 215136 h 2758311"/>
              <a:gd name="connsiteX4" fmla="*/ 385763 w 1053854"/>
              <a:gd name="connsiteY4" fmla="*/ 15111 h 2758311"/>
              <a:gd name="connsiteX5" fmla="*/ 71438 w 1053854"/>
              <a:gd name="connsiteY5" fmla="*/ 29399 h 275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3854" h="2758311">
                <a:moveTo>
                  <a:pt x="0" y="2758311"/>
                </a:moveTo>
                <a:cubicBezTo>
                  <a:pt x="263128" y="2682111"/>
                  <a:pt x="526257" y="2605911"/>
                  <a:pt x="700088" y="2358261"/>
                </a:cubicBezTo>
                <a:cubicBezTo>
                  <a:pt x="873919" y="2110611"/>
                  <a:pt x="1007269" y="1629598"/>
                  <a:pt x="1042988" y="1272411"/>
                </a:cubicBezTo>
                <a:cubicBezTo>
                  <a:pt x="1078707" y="915224"/>
                  <a:pt x="1023937" y="424686"/>
                  <a:pt x="914400" y="215136"/>
                </a:cubicBezTo>
                <a:cubicBezTo>
                  <a:pt x="804863" y="5586"/>
                  <a:pt x="526257" y="46067"/>
                  <a:pt x="385763" y="15111"/>
                </a:cubicBezTo>
                <a:cubicBezTo>
                  <a:pt x="245269" y="-15845"/>
                  <a:pt x="158353" y="6777"/>
                  <a:pt x="71438" y="29399"/>
                </a:cubicBezTo>
              </a:path>
            </a:pathLst>
          </a:custGeom>
          <a:noFill/>
          <a:ln w="22225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FF9D79-33FE-2346-859E-D391BD4B8A40}"/>
              </a:ext>
            </a:extLst>
          </p:cNvPr>
          <p:cNvSpPr txBox="1"/>
          <p:nvPr/>
        </p:nvSpPr>
        <p:spPr>
          <a:xfrm>
            <a:off x="869182" y="484649"/>
            <a:ext cx="4212756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400" dirty="0"/>
              <a:t>Scientific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040F92-041B-0C41-8842-742A33C91E53}"/>
              </a:ext>
            </a:extLst>
          </p:cNvPr>
          <p:cNvSpPr txBox="1"/>
          <p:nvPr/>
        </p:nvSpPr>
        <p:spPr>
          <a:xfrm>
            <a:off x="6841846" y="6429290"/>
            <a:ext cx="52976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/>
              <a:t>Carey 2004 </a:t>
            </a:r>
            <a:r>
              <a:rPr lang="en-AU" i="1" dirty="0"/>
              <a:t>A beginner’s guide to the Scientific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5B7ED2-1809-3149-980C-29519B903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0CC4E-B0AE-5245-A01F-09DDFEB37BD4}"/>
              </a:ext>
            </a:extLst>
          </p:cNvPr>
          <p:cNvSpPr txBox="1"/>
          <p:nvPr/>
        </p:nvSpPr>
        <p:spPr>
          <a:xfrm>
            <a:off x="6472048" y="625281"/>
            <a:ext cx="2909670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Observation of a pattern (description)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DE878-0A4A-0543-9C4E-2A66808A0DDB}"/>
              </a:ext>
            </a:extLst>
          </p:cNvPr>
          <p:cNvSpPr txBox="1"/>
          <p:nvPr/>
        </p:nvSpPr>
        <p:spPr>
          <a:xfrm>
            <a:off x="6851081" y="1917943"/>
            <a:ext cx="216672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Propose explanation (how or why)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E21C1-4AAC-DD46-B007-49E2A0A3E903}"/>
              </a:ext>
            </a:extLst>
          </p:cNvPr>
          <p:cNvSpPr txBox="1"/>
          <p:nvPr/>
        </p:nvSpPr>
        <p:spPr>
          <a:xfrm>
            <a:off x="7075489" y="3254257"/>
            <a:ext cx="171790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Make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3D6B9-6626-6041-9A71-80DBCE999CFE}"/>
              </a:ext>
            </a:extLst>
          </p:cNvPr>
          <p:cNvSpPr txBox="1"/>
          <p:nvPr/>
        </p:nvSpPr>
        <p:spPr>
          <a:xfrm>
            <a:off x="6883898" y="4590570"/>
            <a:ext cx="210108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Conduct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9E54-FB03-034B-AC8F-6D00DFEFFA64}"/>
              </a:ext>
            </a:extLst>
          </p:cNvPr>
          <p:cNvSpPr txBox="1"/>
          <p:nvPr/>
        </p:nvSpPr>
        <p:spPr>
          <a:xfrm>
            <a:off x="7183756" y="5927231"/>
            <a:ext cx="150137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Interpretation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32187C-5727-A54F-BC55-C6BCD96F030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926883" y="1271612"/>
            <a:ext cx="7559" cy="64633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A096FE-757B-E94B-9AE9-F04B4F7A01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934442" y="2564274"/>
            <a:ext cx="0" cy="6899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9A801-8794-0F47-A12E-6DF578ADFBD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26883" y="3623589"/>
            <a:ext cx="7559" cy="9669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BD5F7-097B-9444-ADA9-5D1FC03E63A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934442" y="4959902"/>
            <a:ext cx="1" cy="96732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FF9D79-33FE-2346-859E-D391BD4B8A40}"/>
              </a:ext>
            </a:extLst>
          </p:cNvPr>
          <p:cNvSpPr txBox="1"/>
          <p:nvPr/>
        </p:nvSpPr>
        <p:spPr>
          <a:xfrm>
            <a:off x="365850" y="406846"/>
            <a:ext cx="53645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/>
              <a:t>Where does modelling</a:t>
            </a:r>
          </a:p>
          <a:p>
            <a:r>
              <a:rPr lang="en-AU" sz="4400" dirty="0"/>
              <a:t>fit in?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0E4B-0EEA-5E44-8871-DDDC745BD4FE}"/>
              </a:ext>
            </a:extLst>
          </p:cNvPr>
          <p:cNvSpPr txBox="1"/>
          <p:nvPr/>
        </p:nvSpPr>
        <p:spPr>
          <a:xfrm>
            <a:off x="1971675" y="2271713"/>
            <a:ext cx="3110263" cy="14465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dirty="0"/>
              <a:t>Deriving explanations &amp; predictions from scientific theory: </a:t>
            </a:r>
          </a:p>
          <a:p>
            <a:pPr algn="ctr"/>
            <a:r>
              <a:rPr lang="en-AU" sz="2200" dirty="0"/>
              <a:t>‘Theoretical modelling’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8B7D0-639F-174D-8C17-DCE7AD3CD223}"/>
              </a:ext>
            </a:extLst>
          </p:cNvPr>
          <p:cNvSpPr txBox="1"/>
          <p:nvPr/>
        </p:nvSpPr>
        <p:spPr>
          <a:xfrm>
            <a:off x="2072986" y="4720291"/>
            <a:ext cx="3657409" cy="144655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dirty="0"/>
              <a:t>Confronting models with data:</a:t>
            </a:r>
          </a:p>
          <a:p>
            <a:pPr algn="ctr"/>
            <a:r>
              <a:rPr lang="en-AU" sz="2200" dirty="0"/>
              <a:t>Statistical analysis &amp; visualisation:</a:t>
            </a:r>
          </a:p>
          <a:p>
            <a:pPr algn="ctr"/>
            <a:r>
              <a:rPr lang="en-AU" sz="2200" dirty="0"/>
              <a:t>‘Statistical modelling’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04A78D0-07F9-AA43-A3DA-A54A7B8EDC8C}"/>
              </a:ext>
            </a:extLst>
          </p:cNvPr>
          <p:cNvSpPr/>
          <p:nvPr/>
        </p:nvSpPr>
        <p:spPr>
          <a:xfrm>
            <a:off x="5730395" y="5201908"/>
            <a:ext cx="2196488" cy="483317"/>
          </a:xfrm>
          <a:prstGeom prst="rightArrow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5AE4A51-E015-EC4C-82E7-910291B4A85B}"/>
              </a:ext>
            </a:extLst>
          </p:cNvPr>
          <p:cNvSpPr/>
          <p:nvPr/>
        </p:nvSpPr>
        <p:spPr>
          <a:xfrm>
            <a:off x="5081939" y="2170019"/>
            <a:ext cx="1769142" cy="483317"/>
          </a:xfrm>
          <a:prstGeom prst="rightArrow">
            <a:avLst>
              <a:gd name="adj1" fmla="val 44088"/>
              <a:gd name="adj2" fmla="val 50000"/>
            </a:avLst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9A49E5-65B3-FE47-9E4A-FF3B8F6738EC}"/>
              </a:ext>
            </a:extLst>
          </p:cNvPr>
          <p:cNvSpPr/>
          <p:nvPr/>
        </p:nvSpPr>
        <p:spPr>
          <a:xfrm>
            <a:off x="5081938" y="3197076"/>
            <a:ext cx="1971703" cy="483317"/>
          </a:xfrm>
          <a:prstGeom prst="rightArrow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CD04F7-B90A-9D4D-B452-E43F34673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353B-61F4-FB42-94BB-149EDE84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and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6855-BB45-D54B-A931-E4648138F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AU" dirty="0"/>
              <a:t>Science is a dialogue between</a:t>
            </a:r>
          </a:p>
          <a:p>
            <a:pPr lvl="1">
              <a:buFontTx/>
              <a:buChar char="-"/>
            </a:pPr>
            <a:r>
              <a:rPr lang="en-AU" dirty="0"/>
              <a:t>what’s really out there (observations)</a:t>
            </a:r>
          </a:p>
          <a:p>
            <a:pPr lvl="1">
              <a:buFontTx/>
              <a:buChar char="-"/>
            </a:pPr>
            <a:r>
              <a:rPr lang="en-AU" dirty="0"/>
              <a:t>what we are looking for (the conceptual framework we use to make sense of observations)</a:t>
            </a:r>
          </a:p>
          <a:p>
            <a:r>
              <a:rPr lang="en-AU" dirty="0"/>
              <a:t>Requires good observations: experimental design</a:t>
            </a:r>
          </a:p>
          <a:p>
            <a:pPr lvl="1">
              <a:buFontTx/>
              <a:buChar char="-"/>
            </a:pPr>
            <a:r>
              <a:rPr lang="en-AU" dirty="0"/>
              <a:t>random sampling</a:t>
            </a:r>
          </a:p>
          <a:p>
            <a:pPr lvl="1">
              <a:buFontTx/>
              <a:buChar char="-"/>
            </a:pPr>
            <a:r>
              <a:rPr lang="en-AU" dirty="0"/>
              <a:t>systematic measurements</a:t>
            </a:r>
          </a:p>
          <a:p>
            <a:r>
              <a:rPr lang="en-AU" dirty="0"/>
              <a:t>Being mindful of preconceptions: modelling</a:t>
            </a:r>
          </a:p>
          <a:p>
            <a:pPr marL="457200" lvl="1" indent="0">
              <a:buNone/>
            </a:pPr>
            <a:r>
              <a:rPr lang="en-AU" dirty="0"/>
              <a:t>- specify clearly what assumptions are being made</a:t>
            </a:r>
          </a:p>
          <a:p>
            <a:pPr lvl="1">
              <a:buFontTx/>
              <a:buChar char="-"/>
            </a:pPr>
            <a:r>
              <a:rPr lang="en-AU" dirty="0"/>
              <a:t>rigorously deriving predictions from assumptions</a:t>
            </a:r>
          </a:p>
          <a:p>
            <a:pPr lvl="1">
              <a:buFontTx/>
              <a:buChar char="-"/>
            </a:pPr>
            <a:r>
              <a:rPr lang="en-AU" dirty="0"/>
              <a:t>using data to evaluate predictions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538F-8E81-8D42-BEA1-895059293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F643-0F99-4148-B4F7-1BC3CB90511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AU" dirty="0"/>
              <a:t>What are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F147-B3DC-594E-8B6B-F55BA425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  <a:noFill/>
        </p:spPr>
        <p:txBody>
          <a:bodyPr/>
          <a:lstStyle/>
          <a:p>
            <a:r>
              <a:rPr lang="en-AU" dirty="0"/>
              <a:t>A model is a set of assumptions about how something in the natural world works</a:t>
            </a:r>
          </a:p>
          <a:p>
            <a:endParaRPr lang="en-AU" dirty="0"/>
          </a:p>
          <a:p>
            <a:r>
              <a:rPr lang="en-AU" dirty="0"/>
              <a:t>Kinds of models</a:t>
            </a:r>
          </a:p>
          <a:p>
            <a:pPr lvl="1">
              <a:buFontTx/>
              <a:buChar char="-"/>
            </a:pPr>
            <a:r>
              <a:rPr lang="en-AU" dirty="0"/>
              <a:t>Conceptual (e.g., verbal or graphical) models</a:t>
            </a:r>
          </a:p>
          <a:p>
            <a:pPr lvl="1">
              <a:buFontTx/>
              <a:buChar char="-"/>
            </a:pPr>
            <a:r>
              <a:rPr lang="en-AU" dirty="0"/>
              <a:t>Scale models</a:t>
            </a:r>
          </a:p>
          <a:p>
            <a:pPr lvl="1">
              <a:buFontTx/>
              <a:buChar char="-"/>
            </a:pPr>
            <a:r>
              <a:rPr lang="en-AU" dirty="0"/>
              <a:t>Mathematical models </a:t>
            </a:r>
          </a:p>
          <a:p>
            <a:pPr marL="457200" lvl="1" indent="0">
              <a:buNone/>
            </a:pPr>
            <a:r>
              <a:rPr lang="en-AU" dirty="0"/>
              <a:t>(including computer simulations)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734D7-E637-0546-95C0-77DFF09DD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B074A-B2C9-7645-BD8A-11F88410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3636196"/>
            <a:ext cx="4408488" cy="29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F643-0F99-4148-B4F7-1BC3CB90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EF147-B3DC-594E-8B6B-F55BA425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7065"/>
            <a:ext cx="10515600" cy="4351338"/>
          </a:xfrm>
        </p:spPr>
        <p:txBody>
          <a:bodyPr/>
          <a:lstStyle/>
          <a:p>
            <a:r>
              <a:rPr lang="en-AU" dirty="0"/>
              <a:t>Nature’s complexity means all models must abstract and idealise to some degree</a:t>
            </a:r>
          </a:p>
          <a:p>
            <a:r>
              <a:rPr lang="en-AU" dirty="0"/>
              <a:t>So, all models must be wrong</a:t>
            </a:r>
          </a:p>
          <a:p>
            <a:r>
              <a:rPr lang="en-AU" dirty="0"/>
              <a:t>We don’t ‘test’ models, but we do test predictions from models (can also empirically examine model assumptions)</a:t>
            </a:r>
          </a:p>
          <a:p>
            <a:pPr lvl="1"/>
            <a:r>
              <a:rPr lang="en-AU" dirty="0"/>
              <a:t>Use tests to inform model development</a:t>
            </a:r>
          </a:p>
          <a:p>
            <a:pPr lvl="1"/>
            <a:r>
              <a:rPr lang="en-AU" dirty="0"/>
              <a:t>Or, to evaluate what phenomena the model can and cannot help us understand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DC4BE-8BE7-584D-A87C-AE57CF8BA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7681</TotalTime>
  <Words>972</Words>
  <Application>Microsoft Macintosh PowerPoint</Application>
  <PresentationFormat>Widescreen</PresentationFormat>
  <Paragraphs>181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Part I</vt:lpstr>
      <vt:lpstr>An introduction to modelling natural systems</vt:lpstr>
      <vt:lpstr>Outline</vt:lpstr>
      <vt:lpstr>PowerPoint Presentation</vt:lpstr>
      <vt:lpstr>PowerPoint Presentation</vt:lpstr>
      <vt:lpstr>PowerPoint Presentation</vt:lpstr>
      <vt:lpstr>Modelling and Science</vt:lpstr>
      <vt:lpstr>What are models?</vt:lpstr>
      <vt:lpstr>What are models?</vt:lpstr>
      <vt:lpstr>A modelling decision tree</vt:lpstr>
      <vt:lpstr>Different kinds of models</vt:lpstr>
      <vt:lpstr>Examples</vt:lpstr>
      <vt:lpstr>The perfect model (what we want)</vt:lpstr>
      <vt:lpstr>Imperfect models (what we work with)</vt:lpstr>
      <vt:lpstr>Break</vt:lpstr>
      <vt:lpstr>Process-based models I</vt:lpstr>
      <vt:lpstr>Modelling population growth</vt:lpstr>
      <vt:lpstr>Modelling population growth</vt:lpstr>
      <vt:lpstr>Modelling population growth</vt:lpstr>
      <vt:lpstr>Modelling population growth</vt:lpstr>
      <vt:lpstr>Modelling mortality</vt:lpstr>
      <vt:lpstr>Modelling population growth</vt:lpstr>
      <vt:lpstr>Geometric population growth</vt:lpstr>
      <vt:lpstr>Computer exercises</vt:lpstr>
      <vt:lpstr>Break</vt:lpstr>
      <vt:lpstr>Process-based models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modelling natural systems</dc:title>
  <dc:creator>Shane Blowes</dc:creator>
  <cp:lastModifiedBy>Shane Blowes</cp:lastModifiedBy>
  <cp:revision>45</cp:revision>
  <cp:lastPrinted>2022-01-03T10:15:12Z</cp:lastPrinted>
  <dcterms:created xsi:type="dcterms:W3CDTF">2021-12-27T10:29:47Z</dcterms:created>
  <dcterms:modified xsi:type="dcterms:W3CDTF">2022-01-05T17:52:34Z</dcterms:modified>
</cp:coreProperties>
</file>